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5143500" type="screen16x9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42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349C7-00AB-4158-943E-82313F4D00A6}" type="datetimeFigureOut">
              <a:rPr lang="fa-IR" smtClean="0"/>
              <a:pPr/>
              <a:t>1435/08/04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DC57-B70C-4E68-92D7-079B0F6CD93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ission.hbi.ir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c.gov.i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28742"/>
            <a:ext cx="6400800" cy="2800358"/>
          </a:xfrm>
        </p:spPr>
        <p:txBody>
          <a:bodyPr/>
          <a:lstStyle/>
          <a:p>
            <a:r>
              <a:rPr lang="fa-IR" dirty="0" smtClean="0">
                <a:cs typeface="2  Badr" pitchFamily="2" charset="-78"/>
              </a:rPr>
              <a:t>راهنمای نحوه تشخیص مجلات معتبرعلمی</a:t>
            </a:r>
            <a:r>
              <a:rPr lang="fa-IR" sz="1800" dirty="0" smtClean="0">
                <a:cs typeface="2  Badr" pitchFamily="2" charset="-78"/>
              </a:rPr>
              <a:t>( دارای گرنت)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Content Placeholder 3" descr="گلستان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5" y="1142990"/>
            <a:ext cx="9001156" cy="27860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sz="3600" dirty="0" smtClean="0">
                <a:cs typeface="2  Badr" pitchFamily="2" charset="-78"/>
              </a:rPr>
              <a:t>1-2 تشخیص مجلات </a:t>
            </a:r>
            <a:r>
              <a:rPr lang="en-US" sz="3600" dirty="0" smtClean="0">
                <a:cs typeface="2  Badr" pitchFamily="2" charset="-78"/>
              </a:rPr>
              <a:t>ISI</a:t>
            </a:r>
          </a:p>
          <a:p>
            <a:pPr lvl="2">
              <a:buNone/>
            </a:pPr>
            <a:r>
              <a:rPr lang="en-US" dirty="0" smtClean="0">
                <a:cs typeface="2  Badr" pitchFamily="2" charset="-78"/>
              </a:rPr>
              <a:t/>
            </a:r>
            <a:br>
              <a:rPr lang="en-US" dirty="0" smtClean="0">
                <a:cs typeface="2  Badr" pitchFamily="2" charset="-78"/>
              </a:rPr>
            </a:br>
            <a:r>
              <a:rPr lang="fa-IR" dirty="0" smtClean="0">
                <a:cs typeface="2  Badr" pitchFamily="2" charset="-78"/>
              </a:rPr>
              <a:t>روش دوم : از طریق سایت تامسون رویترز</a:t>
            </a:r>
            <a:endParaRPr lang="fa-IR" dirty="0"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1800" dirty="0" smtClean="0"/>
              <a:t/>
            </a:r>
            <a:br>
              <a:rPr lang="fa-IR" sz="1800" dirty="0" smtClean="0"/>
            </a:br>
            <a:r>
              <a:rPr lang="fa-IR" sz="2000" dirty="0" smtClean="0"/>
              <a:t/>
            </a:r>
            <a:br>
              <a:rPr lang="fa-IR" sz="2000" dirty="0" smtClean="0"/>
            </a:br>
            <a:endParaRPr lang="fa-IR" sz="2000" dirty="0"/>
          </a:p>
        </p:txBody>
      </p:sp>
      <p:pic>
        <p:nvPicPr>
          <p:cNvPr id="4" name="Content Placeholder 3" descr="web of Sci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9" y="285734"/>
            <a:ext cx="7143800" cy="61436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cover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85734"/>
            <a:ext cx="8572560" cy="48577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 descr="coverag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296"/>
            <a:ext cx="8715403" cy="43592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coverag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428610"/>
            <a:ext cx="7929617" cy="5786478"/>
          </a:xfrm>
        </p:spPr>
      </p:pic>
      <p:sp>
        <p:nvSpPr>
          <p:cNvPr id="5" name="TextBox 4"/>
          <p:cNvSpPr txBox="1"/>
          <p:nvPr/>
        </p:nvSpPr>
        <p:spPr>
          <a:xfrm>
            <a:off x="5429256" y="3500444"/>
            <a:ext cx="20717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Badr" pitchFamily="2" charset="-78"/>
              </a:rPr>
              <a:t>این فقط یک مثال است</a:t>
            </a:r>
            <a:endParaRPr lang="fa-IR" dirty="0"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2  Badr" pitchFamily="2" charset="-78"/>
              </a:rPr>
              <a:t>تشخیص مجلات </a:t>
            </a:r>
            <a:r>
              <a:rPr lang="en-US" dirty="0" smtClean="0">
                <a:cs typeface="2  Badr" pitchFamily="2" charset="-78"/>
              </a:rPr>
              <a:t>ISI</a:t>
            </a:r>
          </a:p>
          <a:p>
            <a:pPr lvl="1">
              <a:buNone/>
            </a:pPr>
            <a:r>
              <a:rPr lang="en-US" dirty="0" smtClean="0">
                <a:cs typeface="2  Badr" pitchFamily="2" charset="-78"/>
              </a:rPr>
              <a:t/>
            </a:r>
            <a:br>
              <a:rPr lang="en-US" dirty="0" smtClean="0">
                <a:cs typeface="2  Badr" pitchFamily="2" charset="-78"/>
              </a:rPr>
            </a:br>
            <a:r>
              <a:rPr lang="fa-IR" dirty="0" smtClean="0">
                <a:cs typeface="2  Badr" pitchFamily="2" charset="-78"/>
              </a:rPr>
              <a:t>روش سوم:  از طریق فایل </a:t>
            </a:r>
            <a:r>
              <a:rPr lang="en-US" dirty="0" smtClean="0">
                <a:cs typeface="2  Badr" pitchFamily="2" charset="-78"/>
              </a:rPr>
              <a:t>JCR</a:t>
            </a:r>
            <a:endParaRPr lang="fa-IR" dirty="0"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JC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357172"/>
            <a:ext cx="9001156" cy="44291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2</a:t>
            </a:r>
            <a:r>
              <a:rPr lang="fa-IR" dirty="0" smtClean="0">
                <a:cs typeface="2  Badr" pitchFamily="2" charset="-78"/>
              </a:rPr>
              <a:t>- نحوه تشخیص مجلات علمی پژوهشی وزارت علوم</a:t>
            </a:r>
          </a:p>
          <a:p>
            <a:endParaRPr lang="fa-IR" dirty="0" smtClean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2-1 از طریق سیستم گلستان 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2-2 از طریق سایت وزارت علوم ، تحقیقات و فناوری</a:t>
            </a:r>
            <a:endParaRPr lang="fa-IR" dirty="0"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000" dirty="0" smtClean="0">
                <a:cs typeface="2  Badr" pitchFamily="2" charset="-78"/>
              </a:rPr>
              <a:t>2-1 از طریق سیستم گلستان </a:t>
            </a:r>
            <a:r>
              <a:rPr lang="fa-IR" sz="1800" dirty="0" smtClean="0">
                <a:cs typeface="2  Badr" pitchFamily="2" charset="-78"/>
              </a:rPr>
              <a:t/>
            </a:r>
            <a:br>
              <a:rPr lang="fa-IR" sz="1800" dirty="0" smtClean="0">
                <a:cs typeface="2  Badr" pitchFamily="2" charset="-78"/>
              </a:rPr>
            </a:br>
            <a:endParaRPr lang="fa-IR" sz="1800" dirty="0">
              <a:cs typeface="2  Badr" pitchFamily="2" charset="-78"/>
            </a:endParaRPr>
          </a:p>
        </p:txBody>
      </p:sp>
      <p:pic>
        <p:nvPicPr>
          <p:cNvPr id="4" name="Content Placeholder 3" descr="گلستان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00115"/>
            <a:ext cx="8229600" cy="3071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8"/>
            <a:ext cx="8229600" cy="4094575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pPr>
              <a:buNone/>
            </a:pPr>
            <a:r>
              <a:rPr lang="fa-IR" dirty="0" smtClean="0">
                <a:cs typeface="2  Badr" pitchFamily="2" charset="-78"/>
              </a:rPr>
              <a:t>نحوه تشخیص مجلات معتبرعلمی</a:t>
            </a:r>
            <a:r>
              <a:rPr lang="fa-IR" sz="1800" dirty="0" smtClean="0">
                <a:cs typeface="2  Badr" pitchFamily="2" charset="-78"/>
              </a:rPr>
              <a:t>( دارای گرنت) </a:t>
            </a:r>
            <a:r>
              <a:rPr lang="fa-IR" dirty="0" smtClean="0">
                <a:cs typeface="2  Badr" pitchFamily="2" charset="-78"/>
              </a:rPr>
              <a:t>:</a:t>
            </a:r>
          </a:p>
          <a:p>
            <a:pPr>
              <a:buNone/>
            </a:pPr>
            <a:endParaRPr lang="fa-IR" dirty="0" smtClean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1- مجلات </a:t>
            </a:r>
            <a:r>
              <a:rPr lang="en-US" dirty="0" smtClean="0">
                <a:cs typeface="2  Badr" pitchFamily="2" charset="-78"/>
              </a:rPr>
              <a:t>ISI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2- مجلات علمی پژوهشی وزارت علوم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3- مجلات علمی پژوهشی وزارت بهداشت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4- مجلات جهان اسلام </a:t>
            </a:r>
            <a:r>
              <a:rPr lang="en-US" dirty="0" smtClean="0">
                <a:cs typeface="2  Badr" pitchFamily="2" charset="-78"/>
              </a:rPr>
              <a:t>ISC</a:t>
            </a:r>
            <a:endParaRPr lang="fa-IR" dirty="0">
              <a:cs typeface="2 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51259"/>
          </a:xfrm>
        </p:spPr>
        <p:txBody>
          <a:bodyPr>
            <a:normAutofit/>
          </a:bodyPr>
          <a:lstStyle/>
          <a:p>
            <a:r>
              <a:rPr lang="fa-IR" sz="1800" dirty="0" smtClean="0"/>
              <a:t>2-2 از طریق سایت وزارت علوم</a:t>
            </a:r>
            <a:endParaRPr lang="fa-IR" sz="1800" dirty="0"/>
          </a:p>
        </p:txBody>
      </p:sp>
      <p:pic>
        <p:nvPicPr>
          <p:cNvPr id="4" name="Content Placeholder 3" descr="ms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785800"/>
            <a:ext cx="842968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3"/>
            <a:ext cx="7543824" cy="3165880"/>
          </a:xfrm>
        </p:spPr>
        <p:txBody>
          <a:bodyPr/>
          <a:lstStyle/>
          <a:p>
            <a:pPr>
              <a:buNone/>
            </a:pPr>
            <a:r>
              <a:rPr lang="fa-IR" sz="2800" dirty="0" smtClean="0"/>
              <a:t>3</a:t>
            </a:r>
            <a:r>
              <a:rPr lang="fa-IR" sz="2800" dirty="0" smtClean="0">
                <a:cs typeface="2  Badr" pitchFamily="2" charset="-78"/>
              </a:rPr>
              <a:t>- نحوه تشخیص مجلات علمی پژوهشی وزارت </a:t>
            </a:r>
            <a:r>
              <a:rPr lang="fa-IR" sz="2800" b="1" dirty="0" smtClean="0">
                <a:cs typeface="2  Badr" pitchFamily="2" charset="-78"/>
              </a:rPr>
              <a:t>بهداشت</a:t>
            </a:r>
          </a:p>
          <a:p>
            <a:pPr>
              <a:buNone/>
            </a:pPr>
            <a:endParaRPr lang="fa-IR" sz="2800" dirty="0" smtClean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3-1 از طریق سامانه گلستان 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3-2 از طریق سایت وزارت بهداشت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None/>
            </a:pPr>
            <a:endParaRPr lang="fa-IR" sz="2800" dirty="0" smtClean="0">
              <a:cs typeface="2  Badr" pitchFamily="2" charset="-78"/>
            </a:endParaRPr>
          </a:p>
          <a:p>
            <a:pPr marL="342900" lvl="2" indent="-342900">
              <a:buNone/>
            </a:pPr>
            <a:r>
              <a:rPr lang="fa-IR" sz="2800" dirty="0" smtClean="0">
                <a:cs typeface="2  Badr" pitchFamily="2" charset="-78"/>
              </a:rPr>
              <a:t>3-2 از طریق سایت وزارت بهداشت،درمان و آموزش پزشکی</a:t>
            </a:r>
          </a:p>
          <a:p>
            <a:pPr>
              <a:buNone/>
            </a:pPr>
            <a:endParaRPr lang="fa-IR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www.commission.hbi.ir</a:t>
            </a:r>
            <a:endParaRPr lang="en-US" dirty="0" smtClean="0"/>
          </a:p>
          <a:p>
            <a:pPr algn="ctr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وزارت بهداشت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57172"/>
            <a:ext cx="8858280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05"/>
            <a:ext cx="7758138" cy="3237318"/>
          </a:xfrm>
        </p:spPr>
        <p:txBody>
          <a:bodyPr/>
          <a:lstStyle/>
          <a:p>
            <a:pPr>
              <a:buNone/>
            </a:pPr>
            <a:r>
              <a:rPr lang="fa-IR" sz="2800" dirty="0" smtClean="0">
                <a:cs typeface="2  Badr" pitchFamily="2" charset="-78"/>
              </a:rPr>
              <a:t>4- روش تشخیص مجلات جهان اسلام </a:t>
            </a:r>
            <a:r>
              <a:rPr lang="en-US" sz="2800" dirty="0" smtClean="0">
                <a:cs typeface="2  Badr" pitchFamily="2" charset="-78"/>
              </a:rPr>
              <a:t>ISC</a:t>
            </a:r>
            <a:endParaRPr lang="fa-IR" sz="2800" dirty="0" smtClean="0">
              <a:cs typeface="2  Badr" pitchFamily="2" charset="-78"/>
            </a:endParaRPr>
          </a:p>
          <a:p>
            <a:pPr>
              <a:buNone/>
            </a:pPr>
            <a:endParaRPr lang="fa-IR" sz="2800" dirty="0" smtClean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4-1 از طریق سامانه گلستان 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4-2 از طریق سایت جهان </a:t>
            </a:r>
            <a:r>
              <a:rPr lang="fa-IR" dirty="0" smtClean="0">
                <a:cs typeface="2  Badr" pitchFamily="2" charset="-78"/>
              </a:rPr>
              <a:t>اسلام (فقط شورای راهبری) </a:t>
            </a:r>
            <a:endParaRPr lang="fa-IR" dirty="0" smtClean="0">
              <a:cs typeface="2  Badr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2  Badr" pitchFamily="2" charset="-78"/>
              </a:rPr>
              <a:t>4-2 از طریق سایت جهان اسلام </a:t>
            </a:r>
          </a:p>
          <a:p>
            <a:pPr algn="ctr">
              <a:buNone/>
            </a:pPr>
            <a:endParaRPr lang="fa-IR" dirty="0" smtClean="0">
              <a:cs typeface="2  Badr" pitchFamily="2" charset="-78"/>
              <a:hlinkClick r:id="rId2"/>
            </a:endParaRPr>
          </a:p>
          <a:p>
            <a:pPr algn="ctr">
              <a:buNone/>
            </a:pPr>
            <a:r>
              <a:rPr lang="en-US" dirty="0" smtClean="0">
                <a:cs typeface="2  Badr" pitchFamily="2" charset="-78"/>
                <a:hlinkClick r:id="rId2"/>
              </a:rPr>
              <a:t>www.isc.gov.ir</a:t>
            </a:r>
            <a:r>
              <a:rPr lang="en-US" dirty="0" smtClean="0">
                <a:cs typeface="2  Badr" pitchFamily="2" charset="-78"/>
              </a:rPr>
              <a:t> </a:t>
            </a:r>
          </a:p>
          <a:p>
            <a:pPr algn="ctr">
              <a:buNone/>
            </a:pPr>
            <a:r>
              <a:rPr lang="fa-IR" dirty="0" smtClean="0">
                <a:solidFill>
                  <a:srgbClr val="FF0000"/>
                </a:solidFill>
                <a:cs typeface="2  Badr" pitchFamily="2" charset="-78"/>
              </a:rPr>
              <a:t>قسمت شورای راهبری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S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357172"/>
            <a:ext cx="7572427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8"/>
            <a:ext cx="8229600" cy="3737385"/>
          </a:xfrm>
        </p:spPr>
        <p:txBody>
          <a:bodyPr/>
          <a:lstStyle/>
          <a:p>
            <a:pPr>
              <a:buNone/>
            </a:pPr>
            <a:r>
              <a:rPr lang="fa-IR" dirty="0"/>
              <a:t> </a:t>
            </a:r>
            <a:r>
              <a:rPr lang="fa-IR" dirty="0" smtClean="0">
                <a:cs typeface="2  Badr" pitchFamily="2" charset="-78"/>
              </a:rPr>
              <a:t>1- روشهای تشخیص مجلات </a:t>
            </a:r>
            <a:r>
              <a:rPr lang="en-US" dirty="0" smtClean="0">
                <a:cs typeface="2  Badr" pitchFamily="2" charset="-78"/>
              </a:rPr>
              <a:t>ISI</a:t>
            </a:r>
            <a:r>
              <a:rPr lang="fa-IR" dirty="0" smtClean="0">
                <a:cs typeface="2  Badr" pitchFamily="2" charset="-78"/>
              </a:rPr>
              <a:t> </a:t>
            </a:r>
            <a:endParaRPr lang="en-US" dirty="0" smtClean="0">
              <a:cs typeface="2  Badr" pitchFamily="2" charset="-78"/>
            </a:endParaRPr>
          </a:p>
          <a:p>
            <a:pPr>
              <a:buNone/>
            </a:pPr>
            <a:endParaRPr lang="fa-IR" dirty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1-1 از طریق سامانه گلستان پژوهشی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1-2 از طریق سایت تامسون رویترز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1-3 از طریق فایل </a:t>
            </a:r>
            <a:r>
              <a:rPr lang="en-US" dirty="0" smtClean="0">
                <a:cs typeface="2  Badr" pitchFamily="2" charset="-78"/>
              </a:rPr>
              <a:t>JCR</a:t>
            </a:r>
            <a:r>
              <a:rPr lang="fa-IR" dirty="0" smtClean="0">
                <a:cs typeface="2  Badr" pitchFamily="2" charset="-78"/>
              </a:rPr>
              <a:t> (</a:t>
            </a:r>
            <a:r>
              <a:rPr lang="en-US" dirty="0" smtClean="0">
                <a:cs typeface="2  Badr" pitchFamily="2" charset="-78"/>
              </a:rPr>
              <a:t>Journal Citation Report </a:t>
            </a:r>
            <a:r>
              <a:rPr lang="fa-IR" dirty="0" smtClean="0"/>
              <a:t>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78710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1</a:t>
            </a:r>
            <a:r>
              <a:rPr lang="fa-IR" dirty="0" smtClean="0">
                <a:cs typeface="2  Badr" pitchFamily="2" charset="-78"/>
              </a:rPr>
              <a:t>-1 نحوه تشخیص مجلات</a:t>
            </a:r>
            <a:r>
              <a:rPr lang="en-US" dirty="0" smtClean="0">
                <a:cs typeface="2  Badr" pitchFamily="2" charset="-78"/>
              </a:rPr>
              <a:t>ISI </a:t>
            </a:r>
            <a:r>
              <a:rPr lang="fa-IR" dirty="0" smtClean="0">
                <a:cs typeface="2  Badr" pitchFamily="2" charset="-78"/>
              </a:rPr>
              <a:t> از سیستم گلستان پژوهشی</a:t>
            </a:r>
          </a:p>
          <a:p>
            <a:pPr>
              <a:buNone/>
            </a:pPr>
            <a:endParaRPr lang="fa-IR" dirty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1-1-1 راهنمای مسیر به بانک سامانه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1-1-2 کاربران دارای دسترسی به بانک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1-1-3 نحوه جستجو در بانک سامانه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8"/>
            <a:ext cx="8229600" cy="4094575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2  Badr" pitchFamily="2" charset="-78"/>
              </a:rPr>
              <a:t>1-1-1- مسیر دسترسی به بانک اطلاعات مجلات در سامانه گلستان</a:t>
            </a:r>
            <a:endParaRPr lang="fa-IR" sz="2400" dirty="0">
              <a:cs typeface="2  Badr" pitchFamily="2" charset="-78"/>
            </a:endParaRPr>
          </a:p>
        </p:txBody>
      </p:sp>
      <p:pic>
        <p:nvPicPr>
          <p:cNvPr id="4" name="Picture 3" descr="گلستان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7" y="1696641"/>
            <a:ext cx="7572428" cy="3125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800"/>
            <a:ext cx="8229600" cy="380882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1</a:t>
            </a:r>
            <a:r>
              <a:rPr lang="fa-IR" dirty="0" smtClean="0">
                <a:cs typeface="2  Badr" pitchFamily="2" charset="-78"/>
              </a:rPr>
              <a:t>-1-2 کاربران دارای دسترسی به بانک </a:t>
            </a:r>
          </a:p>
          <a:p>
            <a:pPr>
              <a:buNone/>
            </a:pPr>
            <a:endParaRPr lang="fa-IR" dirty="0" smtClean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       اعضای محترم علمی دانشگاه پیام نور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       مدیر پژوهشی استان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       کارشناسان پژوهشی فقط مشاهده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429520" y="1928808"/>
            <a:ext cx="357191" cy="1285884"/>
          </a:xfrm>
          <a:prstGeom prst="rightBrace">
            <a:avLst>
              <a:gd name="adj1" fmla="val 32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62"/>
            <a:ext cx="8229600" cy="3880261"/>
          </a:xfrm>
        </p:spPr>
        <p:txBody>
          <a:bodyPr/>
          <a:lstStyle/>
          <a:p>
            <a:pPr>
              <a:buNone/>
            </a:pPr>
            <a:r>
              <a:rPr lang="fa-IR" dirty="0" smtClean="0">
                <a:cs typeface="2  Badr" pitchFamily="2" charset="-78"/>
              </a:rPr>
              <a:t>1-1-3 نحوه جستجو در بانک</a:t>
            </a:r>
          </a:p>
          <a:p>
            <a:pPr>
              <a:buNone/>
            </a:pPr>
            <a:endParaRPr lang="fa-IR" dirty="0" smtClean="0">
              <a:cs typeface="2  Badr" pitchFamily="2" charset="-78"/>
            </a:endParaRP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الف) جستجو بر اساس نام یا بخشی از نام مجله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 ب)  جستجو بر اساس شاپا (</a:t>
            </a:r>
            <a:r>
              <a:rPr lang="en-US" dirty="0" smtClean="0">
                <a:cs typeface="2  Badr" pitchFamily="2" charset="-78"/>
              </a:rPr>
              <a:t>ISSN</a:t>
            </a:r>
            <a:r>
              <a:rPr lang="fa-IR" dirty="0" smtClean="0">
                <a:cs typeface="2  Badr" pitchFamily="2" charset="-78"/>
              </a:rPr>
              <a:t>)</a:t>
            </a:r>
          </a:p>
          <a:p>
            <a:pPr lvl="2">
              <a:buNone/>
            </a:pPr>
            <a:r>
              <a:rPr lang="fa-IR" dirty="0" smtClean="0">
                <a:cs typeface="2  Badr" pitchFamily="2" charset="-78"/>
              </a:rPr>
              <a:t> ج) جستجو بر اساس شماره مجله </a:t>
            </a:r>
            <a:r>
              <a:rPr lang="fa-IR" sz="1800" dirty="0" smtClean="0">
                <a:cs typeface="2  Badr" pitchFamily="2" charset="-78"/>
              </a:rPr>
              <a:t>(شماره مربوط به گلستان)  </a:t>
            </a:r>
          </a:p>
          <a:p>
            <a:endParaRPr lang="fa-IR" dirty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گلستان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734"/>
            <a:ext cx="9144000" cy="4857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Brace 4"/>
          <p:cNvSpPr/>
          <p:nvPr/>
        </p:nvSpPr>
        <p:spPr>
          <a:xfrm>
            <a:off x="5286381" y="2303858"/>
            <a:ext cx="214315" cy="1500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7" name="Content Placeholder 6" descr="گلستان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9" y="321454"/>
            <a:ext cx="8429684" cy="4554172"/>
          </a:xfrm>
        </p:spPr>
      </p:pic>
      <p:sp>
        <p:nvSpPr>
          <p:cNvPr id="8" name="Right Brace 7"/>
          <p:cNvSpPr/>
          <p:nvPr/>
        </p:nvSpPr>
        <p:spPr>
          <a:xfrm>
            <a:off x="5357818" y="2839643"/>
            <a:ext cx="214315" cy="16073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273</Words>
  <Application>Microsoft Office PowerPoint</Application>
  <PresentationFormat>On-screen Show (16:9)</PresentationFormat>
  <Paragraphs>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 </vt:lpstr>
      <vt:lpstr>Slide 13</vt:lpstr>
      <vt:lpstr>Slide 14</vt:lpstr>
      <vt:lpstr>Slide 15</vt:lpstr>
      <vt:lpstr>Slide 16</vt:lpstr>
      <vt:lpstr>Slide 17</vt:lpstr>
      <vt:lpstr>Slide 18</vt:lpstr>
      <vt:lpstr>2-1 از طریق سیستم گلستان  </vt:lpstr>
      <vt:lpstr>2-2 از طریق سایت وزارت علوم</vt:lpstr>
      <vt:lpstr>Slide 21</vt:lpstr>
      <vt:lpstr>Slide 22</vt:lpstr>
      <vt:lpstr>Slide 23</vt:lpstr>
      <vt:lpstr>Slide 24</vt:lpstr>
      <vt:lpstr>Slide 25</vt:lpstr>
      <vt:lpstr>Slide 26</vt:lpstr>
    </vt:vector>
  </TitlesOfParts>
  <Company>PNU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1438</dc:creator>
  <cp:lastModifiedBy>1438</cp:lastModifiedBy>
  <cp:revision>49</cp:revision>
  <dcterms:created xsi:type="dcterms:W3CDTF">2014-04-28T08:29:02Z</dcterms:created>
  <dcterms:modified xsi:type="dcterms:W3CDTF">2014-06-02T05:43:35Z</dcterms:modified>
</cp:coreProperties>
</file>